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3"/>
  </p:notesMasterIdLst>
  <p:sldIdLst>
    <p:sldId id="454" r:id="rId3"/>
    <p:sldId id="464" r:id="rId4"/>
    <p:sldId id="263" r:id="rId5"/>
    <p:sldId id="350" r:id="rId6"/>
    <p:sldId id="375" r:id="rId7"/>
    <p:sldId id="346" r:id="rId8"/>
    <p:sldId id="349" r:id="rId9"/>
    <p:sldId id="303" r:id="rId10"/>
    <p:sldId id="264" r:id="rId11"/>
    <p:sldId id="265" r:id="rId12"/>
    <p:sldId id="453" r:id="rId13"/>
    <p:sldId id="257" r:id="rId14"/>
    <p:sldId id="258" r:id="rId15"/>
    <p:sldId id="359" r:id="rId16"/>
    <p:sldId id="304" r:id="rId17"/>
    <p:sldId id="273" r:id="rId18"/>
    <p:sldId id="400" r:id="rId19"/>
    <p:sldId id="381" r:id="rId20"/>
    <p:sldId id="474" r:id="rId21"/>
    <p:sldId id="335" r:id="rId22"/>
    <p:sldId id="278" r:id="rId23"/>
    <p:sldId id="279" r:id="rId24"/>
    <p:sldId id="327" r:id="rId25"/>
    <p:sldId id="322" r:id="rId26"/>
    <p:sldId id="280" r:id="rId27"/>
    <p:sldId id="283" r:id="rId28"/>
    <p:sldId id="284" r:id="rId29"/>
    <p:sldId id="285" r:id="rId30"/>
    <p:sldId id="363" r:id="rId31"/>
    <p:sldId id="286" r:id="rId32"/>
    <p:sldId id="287" r:id="rId33"/>
    <p:sldId id="299" r:id="rId34"/>
    <p:sldId id="467" r:id="rId35"/>
    <p:sldId id="295" r:id="rId36"/>
    <p:sldId id="266" r:id="rId37"/>
    <p:sldId id="288" r:id="rId38"/>
    <p:sldId id="256" r:id="rId39"/>
    <p:sldId id="321" r:id="rId40"/>
    <p:sldId id="262" r:id="rId41"/>
    <p:sldId id="324" r:id="rId42"/>
    <p:sldId id="323" r:id="rId43"/>
    <p:sldId id="372" r:id="rId44"/>
    <p:sldId id="459" r:id="rId45"/>
    <p:sldId id="298" r:id="rId46"/>
    <p:sldId id="259" r:id="rId47"/>
    <p:sldId id="458" r:id="rId48"/>
    <p:sldId id="468" r:id="rId49"/>
    <p:sldId id="376" r:id="rId50"/>
    <p:sldId id="449" r:id="rId51"/>
    <p:sldId id="325" r:id="rId52"/>
    <p:sldId id="450" r:id="rId53"/>
    <p:sldId id="292" r:id="rId54"/>
    <p:sldId id="267" r:id="rId55"/>
    <p:sldId id="401" r:id="rId56"/>
    <p:sldId id="392" r:id="rId57"/>
    <p:sldId id="386" r:id="rId58"/>
    <p:sldId id="409" r:id="rId59"/>
    <p:sldId id="373" r:id="rId60"/>
    <p:sldId id="274" r:id="rId61"/>
    <p:sldId id="275" r:id="rId62"/>
    <p:sldId id="326" r:id="rId63"/>
    <p:sldId id="291" r:id="rId64"/>
    <p:sldId id="290" r:id="rId65"/>
    <p:sldId id="276" r:id="rId66"/>
    <p:sldId id="412" r:id="rId67"/>
    <p:sldId id="451" r:id="rId68"/>
    <p:sldId id="289" r:id="rId69"/>
    <p:sldId id="413" r:id="rId70"/>
    <p:sldId id="456" r:id="rId71"/>
    <p:sldId id="411" r:id="rId72"/>
    <p:sldId id="300" r:id="rId73"/>
    <p:sldId id="270" r:id="rId74"/>
    <p:sldId id="426" r:id="rId75"/>
    <p:sldId id="418" r:id="rId76"/>
    <p:sldId id="425" r:id="rId77"/>
    <p:sldId id="417" r:id="rId78"/>
    <p:sldId id="416" r:id="rId79"/>
    <p:sldId id="419" r:id="rId80"/>
    <p:sldId id="271" r:id="rId81"/>
    <p:sldId id="427" r:id="rId82"/>
    <p:sldId id="455" r:id="rId83"/>
    <p:sldId id="424" r:id="rId84"/>
    <p:sldId id="301" r:id="rId85"/>
    <p:sldId id="317" r:id="rId86"/>
    <p:sldId id="316" r:id="rId87"/>
    <p:sldId id="315" r:id="rId88"/>
    <p:sldId id="318" r:id="rId89"/>
    <p:sldId id="452" r:id="rId90"/>
    <p:sldId id="302" r:id="rId91"/>
    <p:sldId id="320" r:id="rId92"/>
    <p:sldId id="268" r:id="rId93"/>
    <p:sldId id="466" r:id="rId94"/>
    <p:sldId id="457" r:id="rId95"/>
    <p:sldId id="461" r:id="rId96"/>
    <p:sldId id="366" r:id="rId97"/>
    <p:sldId id="365" r:id="rId98"/>
    <p:sldId id="377" r:id="rId99"/>
    <p:sldId id="389" r:id="rId100"/>
    <p:sldId id="463" r:id="rId101"/>
    <p:sldId id="38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format), just like varchar(MAX)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/>
              <a:t> columns, the entire value is re-written.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that, you could make a game show out of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thankfully we can let SQL Server do the heavy thinking for us. Notice that NULLs are not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3F20-A6D2-3BDB-01AE-396AF3967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1829-38BE-D9BE-557A-101D67CCF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EA550-A8DD-8790-E808-7CCEA8C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FB50-14B9-E794-8A84-0423EEFF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1C493-BBC5-9C0E-1F17-5C110B4F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5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5420-110C-1B7E-AC41-E85383F7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4BDA-CE8A-3A17-E0D8-5A29FBC52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8B1E-C3ED-E965-6FAA-88F06D3E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96156-08E8-94AD-982A-5A65A6AB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48D6-60D8-6070-4C22-F24D9382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07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047C-69C3-3E7D-4BCC-C69F4F17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A9A9B-ACE3-E111-2738-A5038B7D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7BF4-97A5-A98A-3A0B-F23238EF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4C6C-FB5A-B120-47E2-519E63FC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9ED1-EF32-C2ED-8A3E-7D6AC3C5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0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AC78-C7BA-9920-99CA-766C0D5B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921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CCC2-A0D5-673F-9124-4E754F44E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EFD5B-4A5B-8C59-B998-CAD59E819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F7BA-C0A5-99FB-302C-AC32F5B9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1FB6D-D8D1-9A3D-73B8-8D90E40A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F39EE-A717-DF87-3B99-92C9834B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82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C6FC-75AA-88F2-26CF-4C1AABA2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FF03-DCCA-0BEA-5623-3C104C8D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6C15B-3BDC-F89C-CBCC-AEB8CA30F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E9E48-E4EB-1E45-F121-5E3DC92C9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01E4-6A68-125B-2B24-E186E22A2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0806E-5C8A-BE9E-EF1E-CF4FC313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5E719-D081-43FE-37F1-294F532D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CC47B-56C5-1899-975E-9BCD798D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A0F2-731F-1552-A383-2FB809A0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10515600" cy="852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E0A37-9F73-72F2-8CCE-C253DF79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68903-B459-33DD-76E1-D5EDCCEF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D86F1-F29E-9315-92B8-D7B8F92F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5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291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DB7-23AA-2AEC-8EFC-1A588B0C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B23F-C32F-CD80-1324-D0FA7B4D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0B94-371A-79FD-1AB6-75BF33CAE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E12AE-BDE8-480E-2A6B-24BE169E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24E0C-44E6-6B99-01A2-C2328878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AC602-616D-E755-7896-AA5A68AC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3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436C-F2E9-9A57-BA12-0082D66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F72A7-C13F-F719-90EC-741BA1C23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59A82-F722-A01E-72AD-35579BBBA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63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3764-6865-FFC7-FA85-A3C6ADC2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77973-E185-ED92-2680-9D5C507D4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87EB-E0EE-2029-CDD2-479D1005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64A6-EA72-7072-2F70-E7F37DBA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82A9-A9E9-2388-82CA-BA777539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5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B27B3-16A2-C362-CCFC-B41FB35FA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628900" cy="526256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BBEB4-2949-4DCD-ABB9-EF2EA670D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14399"/>
            <a:ext cx="7734300" cy="5262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B99E-BA08-96DD-B910-DF5570AF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0C6C1A25-4366-4F4A-8222-0600C7D6B40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2E2E-45F8-5699-B39B-47E40552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BCA4F-2894-126C-6711-C7B621FE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2743200" cy="365125"/>
          </a:xfrm>
          <a:prstGeom prst="rect">
            <a:avLst/>
          </a:prstGeom>
        </p:spPr>
        <p:txBody>
          <a:bodyPr/>
          <a:lstStyle/>
          <a:p>
            <a:fld id="{94834FE6-5E49-41F4-BD3E-674FC4ACD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5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3C8921-F115-B17E-4524-9A906DA278E6}"/>
              </a:ext>
            </a:extLst>
          </p:cNvPr>
          <p:cNvSpPr/>
          <p:nvPr userDrawn="1"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9DAB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62C24-CD22-A16E-B2CD-7A10A897AFC5}"/>
              </a:ext>
            </a:extLst>
          </p:cNvPr>
          <p:cNvSpPr/>
          <p:nvPr userDrawn="1"/>
        </p:nvSpPr>
        <p:spPr>
          <a:xfrm>
            <a:off x="0" y="0"/>
            <a:ext cx="12192000" cy="769455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7">
            <a:extLst>
              <a:ext uri="{FF2B5EF4-FFF2-40B4-BE49-F238E27FC236}">
                <a16:creationId xmlns:a16="http://schemas.microsoft.com/office/drawing/2014/main" id="{90C05088-64F6-E105-89E4-71DCA6248A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2025</a:t>
            </a:r>
          </a:p>
        </p:txBody>
      </p:sp>
    </p:spTree>
    <p:extLst>
      <p:ext uri="{BB962C8B-B14F-4D97-AF65-F5344CB8AC3E}">
        <p14:creationId xmlns:p14="http://schemas.microsoft.com/office/powerpoint/2010/main" val="2050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7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86832"/>
              </p:ext>
            </p:extLst>
          </p:nvPr>
        </p:nvGraphicFramePr>
        <p:xfrm>
          <a:off x="890718" y="1690688"/>
          <a:ext cx="98620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79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B70DCC-16CC-4445-B334-D96567FB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" y="0"/>
            <a:ext cx="12158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733998" y="2798550"/>
            <a:ext cx="78778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		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A9EC8-3555-490C-9EA5-A935D67A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352" y="5207070"/>
            <a:ext cx="1255626" cy="1246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73226-E15C-4F52-A9EF-4ECF03EFDE83}"/>
              </a:ext>
            </a:extLst>
          </p:cNvPr>
          <p:cNvSpPr txBox="1"/>
          <p:nvPr/>
        </p:nvSpPr>
        <p:spPr>
          <a:xfrm>
            <a:off x="1788999" y="5586329"/>
            <a:ext cx="1992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Louisville, KY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45899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DECLARE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@_json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--DECLARE @_json char(2) = '['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--DECLARE @_json char(2) = '.'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@_json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(what)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Tests for a valid JSON object or 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0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83295"/>
              </p:ext>
            </p:extLst>
          </p:nvPr>
        </p:nvGraphicFramePr>
        <p:xfrm>
          <a:off x="1256921" y="2555630"/>
          <a:ext cx="9330868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690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6545178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” param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40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5814219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5537321" y="4638967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                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array or object from the original JSON , but not scalar/Boolean values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Jeff Foushee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Mom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'$.parents[1].name'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scalar/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of a key (as string) within JSON,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00"/>
                </a:highlight>
                <a:uLnTx/>
                <a:uFillTx/>
                <a:latin typeface="-apple-system"/>
                <a:ea typeface="+mn-ea"/>
                <a:cs typeface="+mn-cs"/>
              </a:rPr>
              <a:t>but not a JSON object/array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029940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1368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E25C416-9B41-4A0F-8AEE-B683E10F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D11A0-BD78-43B2-89BE-8276C455FDBC}"/>
              </a:ext>
            </a:extLst>
          </p:cNvPr>
          <p:cNvSpPr txBox="1"/>
          <p:nvPr/>
        </p:nvSpPr>
        <p:spPr>
          <a:xfrm>
            <a:off x="1310869" y="5191006"/>
            <a:ext cx="95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(Presentation materials available at end)</a:t>
            </a:r>
          </a:p>
        </p:txBody>
      </p:sp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519"/>
              </p:ext>
            </p:extLst>
          </p:nvPr>
        </p:nvGraphicFramePr>
        <p:xfrm>
          <a:off x="1085335" y="1812382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7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397A4-CF51-4B45-811F-674428A24341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15640-BA47-41FD-A771-B879974E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40832"/>
            <a:ext cx="2552700" cy="628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A3020-1E9C-412E-880E-20189EA5FA1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$.dog'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'1'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strict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lax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$.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JSON_MODIFY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Alters the properties inside a JSON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Adds/sets even if non-existent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Sets, only if pre-exists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Explicitly sets to null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Removes from JSON doc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82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00567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3870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2292-F851-CE25-EAA1-A2B85575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your session evaluations</a:t>
            </a:r>
          </a:p>
        </p:txBody>
      </p:sp>
      <p:pic>
        <p:nvPicPr>
          <p:cNvPr id="7" name="Content Placeholder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219380F-61E4-1924-6761-7DAB9B3DBC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3623469" cy="3623469"/>
          </a:xfr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31" y="5459076"/>
            <a:ext cx="1530068" cy="4437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1940772"/>
            <a:ext cx="3938531" cy="340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C09D1-CD57-D8D0-0222-2A74940952E4}"/>
              </a:ext>
            </a:extLst>
          </p:cNvPr>
          <p:cNvSpPr txBox="1"/>
          <p:nvPr/>
        </p:nvSpPr>
        <p:spPr>
          <a:xfrm>
            <a:off x="5943600" y="522049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https://www.sqlsatbr.com/session-evaluations</a:t>
            </a:r>
          </a:p>
        </p:txBody>
      </p:sp>
    </p:spTree>
    <p:extLst>
      <p:ext uri="{BB962C8B-B14F-4D97-AF65-F5344CB8AC3E}">
        <p14:creationId xmlns:p14="http://schemas.microsoft.com/office/powerpoint/2010/main" val="326074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SatBR Sponsor Slides - 2025.pptx" id="{3F4EA67C-2C22-4901-9EC2-0CFF444E3EA9}" vid="{8B52189E-153F-45BA-AE93-3C1B75D64F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99281</TotalTime>
  <Words>11184</Words>
  <Application>Microsoft Office PowerPoint</Application>
  <PresentationFormat>Widescreen</PresentationFormat>
  <Paragraphs>1733</Paragraphs>
  <Slides>100</Slides>
  <Notes>73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6" baseType="lpstr">
      <vt:lpstr>-apple-system</vt:lpstr>
      <vt:lpstr>Aptos</vt:lpstr>
      <vt:lpstr>Aptos Display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Custom Design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Please complete your session evaluations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257</cp:revision>
  <dcterms:created xsi:type="dcterms:W3CDTF">2024-01-27T23:55:18Z</dcterms:created>
  <dcterms:modified xsi:type="dcterms:W3CDTF">2025-10-26T15:51:23Z</dcterms:modified>
</cp:coreProperties>
</file>